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26D72-D787-48F4-B5A2-5FC93E255117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A723-DC3E-4602-B83C-F0F16533A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2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20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-99000"/>
            <a:ext cx="7020000" cy="2022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76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4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fld id="{2F9F61F4-ED36-492D-8B7B-1BE88708182D}" type="datetime1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24.09.2019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925C011-B2EC-43B1-8A1B-2C7626639196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/>
          <p:nvPr/>
        </p:nvPicPr>
        <p:blipFill>
          <a:blip r:embed="rId14"/>
          <a:stretch/>
        </p:blipFill>
        <p:spPr>
          <a:xfrm>
            <a:off x="-58320" y="108000"/>
            <a:ext cx="7794360" cy="16074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20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4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Aft>
                <a:spcPts val="91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Aft>
                <a:spcPts val="60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Aft>
                <a:spcPts val="30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fld id="{FE1A8F8B-4931-4832-B9EB-BE2D1601AC57}" type="datetime1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24.09.2019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5C6E1689-B498-44DD-AC72-81D92058CBFF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198818"/>
            <a:ext cx="9071640" cy="31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Автоматизация преобразований последовательных</a:t>
            </a:r>
            <a:br>
              <a:rPr dirty="0"/>
            </a:b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программ для их последующего распараллеливания в системе SAPFOR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FC55B0-CE5B-4F16-B3EF-A2897C911B58}"/>
              </a:ext>
            </a:extLst>
          </p:cNvPr>
          <p:cNvSpPr txBox="1"/>
          <p:nvPr/>
        </p:nvSpPr>
        <p:spPr>
          <a:xfrm>
            <a:off x="5207620" y="4081346"/>
            <a:ext cx="4516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u="sng" dirty="0"/>
              <a:t>Колганов А. С.</a:t>
            </a:r>
          </a:p>
          <a:p>
            <a:pPr algn="r"/>
            <a:r>
              <a:rPr lang="ru-RU" sz="2400" dirty="0"/>
              <a:t>Казаков И. 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5037-7FD2-43B3-AF00-860194BE7D17}"/>
              </a:ext>
            </a:extLst>
          </p:cNvPr>
          <p:cNvSpPr txBox="1"/>
          <p:nvPr/>
        </p:nvSpPr>
        <p:spPr>
          <a:xfrm>
            <a:off x="-781115" y="6899192"/>
            <a:ext cx="5820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24 сентября  2019г.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|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Абрау-Дюрсо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Разделение циклов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113708" y="1895707"/>
            <a:ext cx="9944693" cy="56639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</a:t>
            </a: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 = 0, N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B_IT(I, IT) = </a:t>
            </a:r>
            <a:r>
              <a:rPr lang="ru-RU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buClr>
                <a:srgbClr val="000000"/>
              </a:buClr>
              <a:buSzPct val="45000"/>
            </a:pP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</a:t>
            </a: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 = 1, N - 1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A(I) = A(I) + B_IT(I - 1, IT) / B_IT(I + 1, IT) 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Разделение циклов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111514" y="1717287"/>
            <a:ext cx="9363767" cy="57205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 = 0, N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B_IT(I, IT) =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  <a:p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I = 1, N - 1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A(I) = A(I) + B_IT(I - 1, IT) / B_IT(I + 1, 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</a:t>
            </a:r>
            <a:r>
              <a:rPr lang="ru-R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Разделение циклов</a:t>
            </a:r>
          </a:p>
        </p:txBody>
      </p:sp>
      <p:sp>
        <p:nvSpPr>
          <p:cNvPr id="115" name="TextShape 2"/>
          <p:cNvSpPr txBox="1"/>
          <p:nvPr/>
        </p:nvSpPr>
        <p:spPr>
          <a:xfrm>
            <a:off x="13347" y="3017942"/>
            <a:ext cx="4426920" cy="3057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A(</a:t>
            </a:r>
            <a:r>
              <a:rPr lang="ru-RU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IT) =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A(</a:t>
            </a:r>
            <a:r>
              <a:rPr lang="ru-RU" sz="32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IT) =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batr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  <p:sp>
        <p:nvSpPr>
          <p:cNvPr id="116" name="TextShape 3"/>
          <p:cNvSpPr txBox="1"/>
          <p:nvPr/>
        </p:nvSpPr>
        <p:spPr>
          <a:xfrm>
            <a:off x="5632182" y="2376000"/>
            <a:ext cx="4426920" cy="3345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	A(1, IT) =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  <a:p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A(2, IT) = </a:t>
            </a:r>
            <a:r>
              <a:rPr lang="ru-R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batr</a:t>
            </a: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(IT)</a:t>
            </a:r>
          </a:p>
          <a:p>
            <a:r>
              <a:rPr lang="ru-RU" sz="32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867BF788-1F8F-40C6-BC9A-79655E10A167}"/>
              </a:ext>
            </a:extLst>
          </p:cNvPr>
          <p:cNvSpPr/>
          <p:nvPr/>
        </p:nvSpPr>
        <p:spPr>
          <a:xfrm>
            <a:off x="4014000" y="3723654"/>
            <a:ext cx="1360449" cy="535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-8959" y="132743"/>
            <a:ext cx="9866634" cy="134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Объявление новых переменных</a:t>
            </a:r>
          </a:p>
        </p:txBody>
      </p:sp>
      <p:sp>
        <p:nvSpPr>
          <p:cNvPr id="118" name="TextShape 2"/>
          <p:cNvSpPr txBox="1"/>
          <p:nvPr/>
        </p:nvSpPr>
        <p:spPr>
          <a:xfrm>
            <a:off x="504000" y="1728000"/>
            <a:ext cx="9071640" cy="56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INTEGER  TMP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INTEGER  A(N), B(N)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 = </a:t>
            </a:r>
            <a:r>
              <a:rPr lang="ru-RU" sz="3000" b="0" strike="noStrike" spc="-1" dirty="0" err="1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start</a:t>
            </a:r>
            <a:r>
              <a:rPr lang="ru-RU" sz="3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(N)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ru-RU" sz="3000" b="0" strike="noStrike" spc="-1" dirty="0" err="1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end</a:t>
            </a:r>
            <a:r>
              <a:rPr lang="ru-RU" sz="3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(N)</a:t>
            </a:r>
          </a:p>
          <a:p>
            <a:pPr marL="432000" lvl="2"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TMP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ru-RU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(IT)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DO I = 0, N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lang="ru-RU" sz="3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B(I)</a:t>
            </a:r>
            <a:r>
              <a:rPr lang="ru-RU" sz="3000" b="0" strike="noStrike" spc="-1" dirty="0">
                <a:solidFill>
                  <a:srgbClr val="8E44A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 </a:t>
            </a:r>
            <a:r>
              <a:rPr lang="ru-RU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(I, IT)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DO I = 1, N - 1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A(I) = A(I) + </a:t>
            </a:r>
            <a:r>
              <a:rPr lang="ru-RU" sz="3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B(I - 1) / B(I + 1)</a:t>
            </a: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* TMP</a:t>
            </a:r>
            <a:r>
              <a:rPr lang="ru-RU" sz="30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  <a:buSzPct val="45000"/>
            </a:pPr>
            <a:r>
              <a:rPr lang="ru-RU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2200" y="121590"/>
            <a:ext cx="9576625" cy="134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Объявление новых переменных</a:t>
            </a:r>
          </a:p>
        </p:txBody>
      </p:sp>
      <p:sp>
        <p:nvSpPr>
          <p:cNvPr id="120" name="TextShape 2"/>
          <p:cNvSpPr txBox="1"/>
          <p:nvPr/>
        </p:nvSpPr>
        <p:spPr>
          <a:xfrm>
            <a:off x="546480" y="1769040"/>
            <a:ext cx="9071640" cy="535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INTEGER, ALLOCATABLE::TMP_IT(:)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INTEGER, ALLOCATABLE::B_IT(:,:)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INTEGER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start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(N)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(N)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allocate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TMP_IT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allocate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B_IT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(0 : N,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IT =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endParaRPr lang="ru-RU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28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TMP(IT)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(IT)</a:t>
            </a: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I = 0, N</a:t>
            </a:r>
          </a:p>
          <a:p>
            <a:pPr marL="1008000" lvl="2">
              <a:spcAft>
                <a:spcPts val="916"/>
              </a:spcAft>
              <a:buClr>
                <a:srgbClr val="000000"/>
              </a:buClr>
              <a:buSzPct val="45000"/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B(I, IT)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(I, IT)</a:t>
            </a: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ENDDO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ENDDO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-31262" y="132741"/>
            <a:ext cx="9810878" cy="134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Объявление новых переменных</a:t>
            </a:r>
          </a:p>
        </p:txBody>
      </p:sp>
      <p:sp>
        <p:nvSpPr>
          <p:cNvPr id="122" name="TextShape 2"/>
          <p:cNvSpPr txBox="1"/>
          <p:nvPr/>
        </p:nvSpPr>
        <p:spPr>
          <a:xfrm>
            <a:off x="504000" y="2448000"/>
            <a:ext cx="9072000" cy="426503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IT = </a:t>
            </a:r>
            <a:r>
              <a:rPr lang="ru-RU" sz="2700" b="0" strike="noStrike" spc="-1" dirty="0" err="1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IT_start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ru-RU" sz="2700" b="0" strike="noStrike" spc="-1" dirty="0" err="1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IT_end</a:t>
            </a:r>
            <a:endParaRPr lang="ru-RU" sz="2700" b="0" strike="noStrike" spc="-1" dirty="0">
              <a:solidFill>
                <a:srgbClr val="000000"/>
              </a:solidFill>
              <a:highlight>
                <a:srgbClr val="FFFF00"/>
              </a:highlight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I = 1, N-1</a:t>
            </a:r>
          </a:p>
          <a:p>
            <a:pPr marL="1080000" lvl="5">
              <a:buClr>
                <a:srgbClr val="000000"/>
              </a:buClr>
              <a:buSzPct val="45000"/>
            </a:pP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A(I) = A(I) + B(I - 1, IT) / </a:t>
            </a:r>
            <a:r>
              <a:rPr lang="ru-RU" sz="27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B(I + 1, IT)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* TMP(IT)</a:t>
            </a: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ENDDO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ENDDO</a:t>
            </a:r>
            <a:endParaRPr lang="ru-RU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deallocate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7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B_IT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ru-RU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ru-RU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deallocae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7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TMP_IT</a:t>
            </a:r>
            <a:r>
              <a:rPr lang="ru-RU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ru-RU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Результаты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167268" y="1839951"/>
            <a:ext cx="9336732" cy="5503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Система SAPFOR была дополнена механизмами расширения приватных массивов и скалярных переменных и разделения циклов.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4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Для проверки корректности проводимых преобразований было проведено тестирование на тестах </a:t>
            </a:r>
            <a:r>
              <a:rPr lang="en-US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BT</a:t>
            </a: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и </a:t>
            </a:r>
            <a:r>
              <a:rPr lang="en-US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SP</a:t>
            </a: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пакета </a:t>
            </a:r>
            <a:r>
              <a:rPr lang="en-US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NAS</a:t>
            </a: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lang="en-US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Parallel.</a:t>
            </a:r>
            <a:endParaRPr lang="ru-RU" sz="34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DVM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DVM-система предназначена для разработки параллельных программ.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Языки C-DVMH и Fortran-DVMH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Специальные директивы компилятору.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Единый исходный код для последовательной и параллельной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SAPFOR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504000" y="1769039"/>
            <a:ext cx="9071640" cy="53342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Помогает отображать его программы на многоядерные кластеры с ускорителями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34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Работа происходит в терминах последовательной программы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347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Автоматизированный анализ и преобразования исходной программы через диалог </a:t>
            </a: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34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6" name="Line 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Процесс разработки</a:t>
            </a:r>
          </a:p>
        </p:txBody>
      </p:sp>
      <p:sp>
        <p:nvSpPr>
          <p:cNvPr id="88" name="CustomShape 2"/>
          <p:cNvSpPr/>
          <p:nvPr/>
        </p:nvSpPr>
        <p:spPr>
          <a:xfrm>
            <a:off x="1512000" y="2808000"/>
            <a:ext cx="2160000" cy="1008000"/>
          </a:xfrm>
          <a:custGeom>
            <a:avLst/>
            <a:gdLst/>
            <a:ahLst/>
            <a:cxnLst/>
            <a:rect l="0" t="0" r="r" b="b"/>
            <a:pathLst>
              <a:path w="6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5534" y="2801"/>
                </a:lnTo>
                <a:cubicBezTo>
                  <a:pt x="5767" y="2801"/>
                  <a:pt x="6001" y="2567"/>
                  <a:pt x="6001" y="2334"/>
                </a:cubicBezTo>
                <a:lnTo>
                  <a:pt x="6001" y="466"/>
                </a:lnTo>
                <a:cubicBezTo>
                  <a:pt x="6001" y="233"/>
                  <a:pt x="5767" y="0"/>
                  <a:pt x="5534" y="0"/>
                </a:cubicBezTo>
                <a:lnTo>
                  <a:pt x="4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Последовательный</a:t>
            </a:r>
          </a:p>
          <a:p>
            <a:pPr algn="ctr"/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код</a:t>
            </a:r>
          </a:p>
        </p:txBody>
      </p:sp>
      <p:sp>
        <p:nvSpPr>
          <p:cNvPr id="89" name="CustomShape 3"/>
          <p:cNvSpPr/>
          <p:nvPr/>
        </p:nvSpPr>
        <p:spPr>
          <a:xfrm>
            <a:off x="6192000" y="2808000"/>
            <a:ext cx="2160000" cy="1008000"/>
          </a:xfrm>
          <a:custGeom>
            <a:avLst/>
            <a:gdLst/>
            <a:ahLst/>
            <a:cxnLst/>
            <a:rect l="0" t="0" r="r" b="b"/>
            <a:pathLst>
              <a:path w="6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5534" y="2801"/>
                </a:lnTo>
                <a:cubicBezTo>
                  <a:pt x="5767" y="2801"/>
                  <a:pt x="6001" y="2567"/>
                  <a:pt x="6001" y="2334"/>
                </a:cubicBezTo>
                <a:lnTo>
                  <a:pt x="6001" y="466"/>
                </a:lnTo>
                <a:cubicBezTo>
                  <a:pt x="6001" y="233"/>
                  <a:pt x="5767" y="0"/>
                  <a:pt x="5534" y="0"/>
                </a:cubicBezTo>
                <a:lnTo>
                  <a:pt x="4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SAPFOR</a:t>
            </a:r>
          </a:p>
        </p:txBody>
      </p:sp>
      <p:sp>
        <p:nvSpPr>
          <p:cNvPr id="90" name="CustomShape 4"/>
          <p:cNvSpPr/>
          <p:nvPr/>
        </p:nvSpPr>
        <p:spPr>
          <a:xfrm>
            <a:off x="1440210" y="5879702"/>
            <a:ext cx="2160000" cy="1008000"/>
          </a:xfrm>
          <a:custGeom>
            <a:avLst/>
            <a:gdLst/>
            <a:ahLst/>
            <a:cxnLst/>
            <a:rect l="0" t="0" r="r" b="b"/>
            <a:pathLst>
              <a:path w="6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5534" y="2801"/>
                </a:lnTo>
                <a:cubicBezTo>
                  <a:pt x="5767" y="2801"/>
                  <a:pt x="6001" y="2567"/>
                  <a:pt x="6001" y="2334"/>
                </a:cubicBezTo>
                <a:lnTo>
                  <a:pt x="6001" y="466"/>
                </a:lnTo>
                <a:cubicBezTo>
                  <a:pt x="6001" y="233"/>
                  <a:pt x="5767" y="0"/>
                  <a:pt x="5534" y="0"/>
                </a:cubicBezTo>
                <a:lnTo>
                  <a:pt x="4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DVM</a:t>
            </a:r>
          </a:p>
        </p:txBody>
      </p:sp>
      <p:sp>
        <p:nvSpPr>
          <p:cNvPr id="91" name="CustomShape 5"/>
          <p:cNvSpPr/>
          <p:nvPr/>
        </p:nvSpPr>
        <p:spPr>
          <a:xfrm>
            <a:off x="6351630" y="5904000"/>
            <a:ext cx="2160000" cy="1008000"/>
          </a:xfrm>
          <a:custGeom>
            <a:avLst/>
            <a:gdLst/>
            <a:ahLst/>
            <a:cxnLst/>
            <a:rect l="0" t="0" r="r" b="b"/>
            <a:pathLst>
              <a:path w="6002" h="2802">
                <a:moveTo>
                  <a:pt x="466" y="0"/>
                </a:moveTo>
                <a:cubicBezTo>
                  <a:pt x="233" y="0"/>
                  <a:pt x="0" y="233"/>
                  <a:pt x="0" y="466"/>
                </a:cubicBezTo>
                <a:lnTo>
                  <a:pt x="0" y="2334"/>
                </a:lnTo>
                <a:cubicBezTo>
                  <a:pt x="0" y="2567"/>
                  <a:pt x="233" y="2801"/>
                  <a:pt x="466" y="2801"/>
                </a:cubicBezTo>
                <a:lnTo>
                  <a:pt x="5534" y="2801"/>
                </a:lnTo>
                <a:cubicBezTo>
                  <a:pt x="5767" y="2801"/>
                  <a:pt x="6001" y="2567"/>
                  <a:pt x="6001" y="2334"/>
                </a:cubicBezTo>
                <a:lnTo>
                  <a:pt x="6001" y="466"/>
                </a:lnTo>
                <a:cubicBezTo>
                  <a:pt x="6001" y="233"/>
                  <a:pt x="5767" y="0"/>
                  <a:pt x="5534" y="0"/>
                </a:cubicBezTo>
                <a:lnTo>
                  <a:pt x="466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Параллельная</a:t>
            </a:r>
          </a:p>
          <a:p>
            <a:pPr algn="ctr"/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программа</a:t>
            </a:r>
          </a:p>
          <a:p>
            <a:pPr algn="ctr"/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DVM</a:t>
            </a:r>
          </a:p>
        </p:txBody>
      </p:sp>
      <p:cxnSp>
        <p:nvCxnSpPr>
          <p:cNvPr id="92" name="Line 6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93" name="Line 7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sp>
        <p:nvSpPr>
          <p:cNvPr id="94" name="TextShape 8"/>
          <p:cNvSpPr txBox="1"/>
          <p:nvPr/>
        </p:nvSpPr>
        <p:spPr>
          <a:xfrm>
            <a:off x="3906808" y="2167023"/>
            <a:ext cx="2360178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Преобразования</a:t>
            </a:r>
          </a:p>
        </p:txBody>
      </p:sp>
      <p:sp>
        <p:nvSpPr>
          <p:cNvPr id="95" name="TextShape 9"/>
          <p:cNvSpPr txBox="1"/>
          <p:nvPr/>
        </p:nvSpPr>
        <p:spPr>
          <a:xfrm>
            <a:off x="6479829" y="4501949"/>
            <a:ext cx="206604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Вставка директив</a:t>
            </a:r>
          </a:p>
        </p:txBody>
      </p:sp>
      <p:cxnSp>
        <p:nvCxnSpPr>
          <p:cNvPr id="96" name="Line 10"/>
          <p:cNvCxnSpPr>
            <a:stCxn id="88" idx="3"/>
            <a:endCxn id="89" idx="1"/>
          </p:cNvCxnSpPr>
          <p:nvPr/>
        </p:nvCxnSpPr>
        <p:spPr>
          <a:xfrm>
            <a:off x="3672000" y="3312000"/>
            <a:ext cx="2520360" cy="360"/>
          </a:xfrm>
          <a:prstGeom prst="curvedConnector3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97" name="Line 11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98" name="Line 1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sp>
        <p:nvSpPr>
          <p:cNvPr id="99" name="TextShape 13"/>
          <p:cNvSpPr txBox="1"/>
          <p:nvPr/>
        </p:nvSpPr>
        <p:spPr>
          <a:xfrm>
            <a:off x="4227840" y="5904000"/>
            <a:ext cx="149616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Компиляция</a:t>
            </a:r>
          </a:p>
        </p:txBody>
      </p:sp>
      <p:cxnSp>
        <p:nvCxnSpPr>
          <p:cNvPr id="15" name="Line 10">
            <a:extLst>
              <a:ext uri="{FF2B5EF4-FFF2-40B4-BE49-F238E27FC236}">
                <a16:creationId xmlns:a16="http://schemas.microsoft.com/office/drawing/2014/main" id="{51F34F80-EEC4-4873-A158-AE120DD6BC52}"/>
              </a:ext>
            </a:extLst>
          </p:cNvPr>
          <p:cNvCxnSpPr>
            <a:cxnSpLocks/>
          </p:cNvCxnSpPr>
          <p:nvPr/>
        </p:nvCxnSpPr>
        <p:spPr>
          <a:xfrm rot="10800000">
            <a:off x="3600211" y="6377352"/>
            <a:ext cx="2751421" cy="12700"/>
          </a:xfrm>
          <a:prstGeom prst="curvedConnector3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8" name="Line 10">
            <a:extLst>
              <a:ext uri="{FF2B5EF4-FFF2-40B4-BE49-F238E27FC236}">
                <a16:creationId xmlns:a16="http://schemas.microsoft.com/office/drawing/2014/main" id="{82EE6D9D-FB9E-49E3-92C6-6BB25DE7DFE3}"/>
              </a:ext>
            </a:extLst>
          </p:cNvPr>
          <p:cNvCxnSpPr>
            <a:cxnSpLocks/>
          </p:cNvCxnSpPr>
          <p:nvPr/>
        </p:nvCxnSpPr>
        <p:spPr>
          <a:xfrm rot="5400000">
            <a:off x="6369550" y="4841919"/>
            <a:ext cx="2124161" cy="12700"/>
          </a:xfrm>
          <a:prstGeom prst="curvedConnector3">
            <a:avLst/>
          </a:prstGeom>
          <a:ln>
            <a:solidFill>
              <a:srgbClr val="000000"/>
            </a:solidFill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Преобразования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504000" y="1769039"/>
            <a:ext cx="9071640" cy="5468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Расширение приватных переменных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4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Увеличение ресурса параллелизма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4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Исключение состояние гонки за обладание переменными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endParaRPr lang="ru-RU" sz="304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Разделение циклов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4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Увеличение ресурса параллелизма</a:t>
            </a:r>
          </a:p>
          <a:p>
            <a:pPr marL="864000" lvl="1" indent="-324000">
              <a:spcAft>
                <a:spcPts val="1225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04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Приведение кода в соответствие с DVMH-моделью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Размножение массивов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504000" y="1851102"/>
            <a:ext cx="9071640" cy="5204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DO I = 0, N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</a:t>
            </a: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B(I)</a:t>
            </a:r>
            <a:r>
              <a:rPr lang="ru-RU" sz="4000" b="0" strike="noStrike" spc="-1" dirty="0">
                <a:solidFill>
                  <a:srgbClr val="8E44AD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= </a:t>
            </a:r>
            <a:r>
              <a:rPr lang="ru-RU" sz="4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DO I = 1, N - 1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A(I) = A(I) + </a:t>
            </a: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B(I - 1) </a:t>
            </a: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</a:t>
            </a: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B(I + 1)</a:t>
            </a:r>
            <a:r>
              <a:rPr lang="ru-RU" sz="40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Размножение массивов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503999" y="1828800"/>
            <a:ext cx="9576625" cy="537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DO IT = 1, N_ITER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DO I = 0, N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B_IT(I, </a:t>
            </a:r>
            <a:r>
              <a:rPr lang="ru-RU" sz="36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IT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 </a:t>
            </a:r>
            <a:r>
              <a:rPr lang="ru-R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= </a:t>
            </a:r>
            <a:r>
              <a:rPr lang="ru-RU" sz="3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foo</a:t>
            </a:r>
            <a:r>
              <a:rPr lang="ru-RU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DO I = 1, N - 1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A(I) = A(I) +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B_IT(I - 1, </a:t>
            </a:r>
            <a:r>
              <a:rPr lang="ru-RU" sz="36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IT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/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B_IT(I + 1, </a:t>
            </a:r>
            <a:r>
              <a:rPr lang="ru-RU" sz="36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IT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ENDDO</a:t>
            </a:r>
          </a:p>
          <a:p>
            <a:pPr>
              <a:buClr>
                <a:srgbClr val="000000"/>
              </a:buClr>
              <a:buSzPct val="45000"/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24859" y="10080"/>
            <a:ext cx="8762663" cy="134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Размножение переменной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504000" y="1817649"/>
            <a:ext cx="9072000" cy="5519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IT = 1, N_ITER</a:t>
            </a:r>
            <a:endParaRPr lang="ru-RU" sz="4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4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TMP</a:t>
            </a:r>
            <a:r>
              <a:rPr lang="ru-RU" sz="4800" b="0" strike="noStrike" spc="-1" dirty="0">
                <a:solidFill>
                  <a:srgbClr val="8E44A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 </a:t>
            </a:r>
            <a:r>
              <a:rPr lang="ru-RU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</a:t>
            </a: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(IT)</a:t>
            </a:r>
          </a:p>
          <a:p>
            <a:pPr marL="648000" lvl="3">
              <a:buClr>
                <a:srgbClr val="000000"/>
              </a:buClr>
              <a:buSzPct val="45000"/>
            </a:pP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 I = 0, N</a:t>
            </a:r>
          </a:p>
          <a:p>
            <a:pPr marL="864000" lvl="4">
              <a:buClr>
                <a:srgbClr val="000000"/>
              </a:buClr>
              <a:buSzPct val="45000"/>
            </a:pP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A(I) = A(I) + </a:t>
            </a:r>
            <a:r>
              <a:rPr lang="ru-RU" sz="4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TMP</a:t>
            </a: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* </a:t>
            </a:r>
            <a:r>
              <a:rPr lang="ru-RU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bar</a:t>
            </a: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pPr marL="648000" lvl="3">
              <a:buClr>
                <a:srgbClr val="000000"/>
              </a:buClr>
              <a:buSzPct val="45000"/>
            </a:pP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  <a:p>
            <a:pPr marL="216000" lvl="1">
              <a:buClr>
                <a:srgbClr val="000000"/>
              </a:buClr>
              <a:buSzPct val="45000"/>
            </a:pPr>
            <a:r>
              <a:rPr lang="ru-RU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2"/>
          <p:cNvSpPr txBox="1"/>
          <p:nvPr/>
        </p:nvSpPr>
        <p:spPr>
          <a:xfrm>
            <a:off x="102558" y="1862253"/>
            <a:ext cx="10234622" cy="54417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ru-RU" sz="4400" b="0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DO IT = 1, N_ITER</a:t>
            </a:r>
            <a:endParaRPr lang="ru-RU" sz="4400" b="0" strike="noStrike" spc="-1" dirty="0">
              <a:solidFill>
                <a:srgbClr val="000000"/>
              </a:solidFill>
              <a:highlight>
                <a:srgbClr val="FFFF00"/>
              </a:highlight>
              <a:uFill>
                <a:solidFill>
                  <a:srgbClr val="FFFFFF"/>
                </a:solidFill>
              </a:uFill>
              <a:latin typeface="Arial"/>
              <a:ea typeface="WenQuanYi Zen Hei"/>
            </a:endParaRPr>
          </a:p>
          <a:p>
            <a:pPr marL="540000" lvl="1">
              <a:spcAft>
                <a:spcPts val="1225"/>
              </a:spcAft>
              <a:buClr>
                <a:srgbClr val="000000"/>
              </a:buClr>
              <a:buSzPct val="75000"/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TMP_IT(</a:t>
            </a:r>
            <a:r>
              <a:rPr lang="ru-RU" sz="44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ru-RU" sz="4400" b="0" strike="noStrike" spc="-1" dirty="0">
                <a:solidFill>
                  <a:srgbClr val="8E44A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 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foo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(IT)</a:t>
            </a:r>
          </a:p>
          <a:p>
            <a:pPr marL="648000" lvl="3">
              <a:buClr>
                <a:srgbClr val="000000"/>
              </a:buClr>
              <a:buSzPct val="45000"/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 I = 0, N</a:t>
            </a:r>
          </a:p>
          <a:p>
            <a:pPr marL="864000" lvl="4">
              <a:buClr>
                <a:srgbClr val="000000"/>
              </a:buClr>
              <a:buSzPct val="45000"/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A(I) = A(I) + </a:t>
            </a: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TMP_IT(</a:t>
            </a:r>
            <a:r>
              <a:rPr lang="ru-RU" sz="4400" b="1" strike="noStrike" spc="-1" dirty="0">
                <a:solidFill>
                  <a:srgbClr val="000000"/>
                </a:solidFill>
                <a:highlight>
                  <a:srgbClr val="FFFF00"/>
                </a:highlight>
                <a:uFill>
                  <a:solidFill>
                    <a:srgbClr val="FFFFFF"/>
                  </a:solidFill>
                </a:uFill>
                <a:latin typeface="Times New Roman"/>
              </a:rPr>
              <a:t>IT</a:t>
            </a: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* 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bar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(I, IT)</a:t>
            </a:r>
          </a:p>
          <a:p>
            <a:pPr marL="648000" lvl="3">
              <a:buClr>
                <a:srgbClr val="000000"/>
              </a:buClr>
              <a:buSzPct val="45000"/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  <a:p>
            <a:pPr marL="216000" lvl="1">
              <a:buClr>
                <a:srgbClr val="000000"/>
              </a:buClr>
              <a:buSzPct val="45000"/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ENDDO</a:t>
            </a: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5C01B28D-5074-4B9E-AFA3-BA325B6A6584}"/>
              </a:ext>
            </a:extLst>
          </p:cNvPr>
          <p:cNvSpPr txBox="1"/>
          <p:nvPr/>
        </p:nvSpPr>
        <p:spPr>
          <a:xfrm>
            <a:off x="124859" y="10080"/>
            <a:ext cx="8762663" cy="134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ru-RU" sz="476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Размножение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861</Words>
  <Application>Microsoft Office PowerPoint</Application>
  <PresentationFormat>Произвольный</PresentationFormat>
  <Paragraphs>141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Александр Колганов</dc:creator>
  <dc:description/>
  <cp:lastModifiedBy>Александр Колганов</cp:lastModifiedBy>
  <cp:revision>31</cp:revision>
  <dcterms:created xsi:type="dcterms:W3CDTF">2019-09-08T11:22:39Z</dcterms:created>
  <dcterms:modified xsi:type="dcterms:W3CDTF">2019-09-24T14:51:14Z</dcterms:modified>
  <dc:language>ru-RU</dc:language>
</cp:coreProperties>
</file>